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3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66" r:id="rId24"/>
  </p:sldIdLst>
  <p:sldSz cx="18288000" cy="10287000"/>
  <p:notesSz cx="6858000" cy="9144000"/>
  <p:embeddedFontLst>
    <p:embeddedFont>
      <p:font typeface="DM Sans" pitchFamily="2" charset="77"/>
      <p:regular r:id="rId25"/>
      <p:bold r:id="rId26"/>
      <p:italic r:id="rId27"/>
      <p:boldItalic r:id="rId28"/>
    </p:embeddedFont>
    <p:embeddedFont>
      <p:font typeface="DM Sans Bold" pitchFamily="2" charset="7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653" autoAdjust="0"/>
  </p:normalViewPr>
  <p:slideViewPr>
    <p:cSldViewPr>
      <p:cViewPr varScale="1">
        <p:scale>
          <a:sx n="79" d="100"/>
          <a:sy n="79" d="100"/>
        </p:scale>
        <p:origin x="60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22CC48-DFC8-41F4-A55B-500A3958C23D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0FB46BD-80B3-4B7A-A2C1-F54214E24162}">
      <dgm:prSet/>
      <dgm:spPr/>
      <dgm:t>
        <a:bodyPr/>
        <a:lstStyle/>
        <a:p>
          <a:r>
            <a:rPr lang="en-US"/>
            <a:t>Province: Geographic subdivision within a country/region.</a:t>
          </a:r>
        </a:p>
      </dgm:t>
    </dgm:pt>
    <dgm:pt modelId="{072EB40A-2E86-4E29-BD23-C960CF3DD98A}" type="parTrans" cxnId="{D8F9F794-4F20-4D26-AD4A-EFBC02BD45DA}">
      <dgm:prSet/>
      <dgm:spPr/>
      <dgm:t>
        <a:bodyPr/>
        <a:lstStyle/>
        <a:p>
          <a:endParaRPr lang="en-US"/>
        </a:p>
      </dgm:t>
    </dgm:pt>
    <dgm:pt modelId="{1FECC4ED-D649-4CBC-9582-F81BFF951AC5}" type="sibTrans" cxnId="{D8F9F794-4F20-4D26-AD4A-EFBC02BD45DA}">
      <dgm:prSet/>
      <dgm:spPr/>
      <dgm:t>
        <a:bodyPr/>
        <a:lstStyle/>
        <a:p>
          <a:endParaRPr lang="en-US"/>
        </a:p>
      </dgm:t>
    </dgm:pt>
    <dgm:pt modelId="{4DFB67D0-1F6F-43CC-A73F-D1CB890FC4EE}">
      <dgm:prSet/>
      <dgm:spPr/>
      <dgm:t>
        <a:bodyPr/>
        <a:lstStyle/>
        <a:p>
          <a:r>
            <a:rPr lang="en-US"/>
            <a:t>Country/Region: Geographic entity where data is recorded.</a:t>
          </a:r>
        </a:p>
      </dgm:t>
    </dgm:pt>
    <dgm:pt modelId="{C44B8A9A-22D8-4312-B239-229ACF3FF4E4}" type="parTrans" cxnId="{E85F9DDD-A027-499C-BB79-00661E111232}">
      <dgm:prSet/>
      <dgm:spPr/>
      <dgm:t>
        <a:bodyPr/>
        <a:lstStyle/>
        <a:p>
          <a:endParaRPr lang="en-US"/>
        </a:p>
      </dgm:t>
    </dgm:pt>
    <dgm:pt modelId="{B061DECD-842A-492D-A610-44D6B0E2467D}" type="sibTrans" cxnId="{E85F9DDD-A027-499C-BB79-00661E111232}">
      <dgm:prSet/>
      <dgm:spPr/>
      <dgm:t>
        <a:bodyPr/>
        <a:lstStyle/>
        <a:p>
          <a:endParaRPr lang="en-US"/>
        </a:p>
      </dgm:t>
    </dgm:pt>
    <dgm:pt modelId="{24D1F9FA-E5C9-44EF-A2F7-579F7FCDF44B}">
      <dgm:prSet/>
      <dgm:spPr/>
      <dgm:t>
        <a:bodyPr/>
        <a:lstStyle/>
        <a:p>
          <a:r>
            <a:rPr lang="en-US"/>
            <a:t>Latitude: North-south position on Earth's surface.</a:t>
          </a:r>
        </a:p>
      </dgm:t>
    </dgm:pt>
    <dgm:pt modelId="{AACEFD89-A399-4051-8E32-0502DACB3CAA}" type="parTrans" cxnId="{C4D5C46C-37FC-43B0-BA68-D765BA9C8817}">
      <dgm:prSet/>
      <dgm:spPr/>
      <dgm:t>
        <a:bodyPr/>
        <a:lstStyle/>
        <a:p>
          <a:endParaRPr lang="en-US"/>
        </a:p>
      </dgm:t>
    </dgm:pt>
    <dgm:pt modelId="{F8B3639D-E213-4548-968C-7538C2AEE1FE}" type="sibTrans" cxnId="{C4D5C46C-37FC-43B0-BA68-D765BA9C8817}">
      <dgm:prSet/>
      <dgm:spPr/>
      <dgm:t>
        <a:bodyPr/>
        <a:lstStyle/>
        <a:p>
          <a:endParaRPr lang="en-US"/>
        </a:p>
      </dgm:t>
    </dgm:pt>
    <dgm:pt modelId="{AE6C67AA-72DF-4BD9-A58C-E8C0CB44143F}">
      <dgm:prSet/>
      <dgm:spPr/>
      <dgm:t>
        <a:bodyPr/>
        <a:lstStyle/>
        <a:p>
          <a:r>
            <a:rPr lang="en-US"/>
            <a:t>Longitude: East-west position on Earth's surface.</a:t>
          </a:r>
        </a:p>
      </dgm:t>
    </dgm:pt>
    <dgm:pt modelId="{023E43E8-5E2A-4F50-A65A-30C84A7F21DE}" type="parTrans" cxnId="{AA445CB9-3E4A-4051-9287-A4AD2FF2608D}">
      <dgm:prSet/>
      <dgm:spPr/>
      <dgm:t>
        <a:bodyPr/>
        <a:lstStyle/>
        <a:p>
          <a:endParaRPr lang="en-US"/>
        </a:p>
      </dgm:t>
    </dgm:pt>
    <dgm:pt modelId="{4A798E90-CFBE-4B54-AE25-EFC6EA64E98C}" type="sibTrans" cxnId="{AA445CB9-3E4A-4051-9287-A4AD2FF2608D}">
      <dgm:prSet/>
      <dgm:spPr/>
      <dgm:t>
        <a:bodyPr/>
        <a:lstStyle/>
        <a:p>
          <a:endParaRPr lang="en-US"/>
        </a:p>
      </dgm:t>
    </dgm:pt>
    <dgm:pt modelId="{F72EA453-54CB-49C9-B635-EB5A2B0D7FA6}">
      <dgm:prSet/>
      <dgm:spPr/>
      <dgm:t>
        <a:bodyPr/>
        <a:lstStyle/>
        <a:p>
          <a:r>
            <a:rPr lang="en-US"/>
            <a:t>Date: Recorded date of CORONA VIRUS data.</a:t>
          </a:r>
        </a:p>
      </dgm:t>
    </dgm:pt>
    <dgm:pt modelId="{116E8BDA-BE3F-42B2-91A4-E7A59C0B080B}" type="parTrans" cxnId="{2FD29892-F452-4DF1-92C3-D2D39978475A}">
      <dgm:prSet/>
      <dgm:spPr/>
      <dgm:t>
        <a:bodyPr/>
        <a:lstStyle/>
        <a:p>
          <a:endParaRPr lang="en-US"/>
        </a:p>
      </dgm:t>
    </dgm:pt>
    <dgm:pt modelId="{3269ED56-3E9B-4A45-8E76-F504EBCD770A}" type="sibTrans" cxnId="{2FD29892-F452-4DF1-92C3-D2D39978475A}">
      <dgm:prSet/>
      <dgm:spPr/>
      <dgm:t>
        <a:bodyPr/>
        <a:lstStyle/>
        <a:p>
          <a:endParaRPr lang="en-US"/>
        </a:p>
      </dgm:t>
    </dgm:pt>
    <dgm:pt modelId="{8A17A52C-EAE7-4D9E-9F88-CD15A73E00B8}">
      <dgm:prSet/>
      <dgm:spPr/>
      <dgm:t>
        <a:bodyPr/>
        <a:lstStyle/>
        <a:p>
          <a:r>
            <a:rPr lang="en-US"/>
            <a:t>Confirmed: Number of diagnosed CORONA VIRUS cases.</a:t>
          </a:r>
        </a:p>
      </dgm:t>
    </dgm:pt>
    <dgm:pt modelId="{FAA2FE63-199D-45C0-8160-E12CADA850F7}" type="parTrans" cxnId="{D1C39F77-14DE-49E1-83DA-88A103D27754}">
      <dgm:prSet/>
      <dgm:spPr/>
      <dgm:t>
        <a:bodyPr/>
        <a:lstStyle/>
        <a:p>
          <a:endParaRPr lang="en-US"/>
        </a:p>
      </dgm:t>
    </dgm:pt>
    <dgm:pt modelId="{6CA6571F-01B0-4980-997D-30B59325CAD7}" type="sibTrans" cxnId="{D1C39F77-14DE-49E1-83DA-88A103D27754}">
      <dgm:prSet/>
      <dgm:spPr/>
      <dgm:t>
        <a:bodyPr/>
        <a:lstStyle/>
        <a:p>
          <a:endParaRPr lang="en-US"/>
        </a:p>
      </dgm:t>
    </dgm:pt>
    <dgm:pt modelId="{AA78EC88-2616-45D2-BD82-3D32FEBDD45D}">
      <dgm:prSet/>
      <dgm:spPr/>
      <dgm:t>
        <a:bodyPr/>
        <a:lstStyle/>
        <a:p>
          <a:r>
            <a:rPr lang="en-US"/>
            <a:t>Deaths: Number of CORONA VIRUS related deaths.</a:t>
          </a:r>
        </a:p>
      </dgm:t>
    </dgm:pt>
    <dgm:pt modelId="{C6AEA3FE-D6A2-4A9A-A053-A20BC166A8AF}" type="parTrans" cxnId="{205EBC66-3C18-4AFB-96C4-39CD0864F8C8}">
      <dgm:prSet/>
      <dgm:spPr/>
      <dgm:t>
        <a:bodyPr/>
        <a:lstStyle/>
        <a:p>
          <a:endParaRPr lang="en-US"/>
        </a:p>
      </dgm:t>
    </dgm:pt>
    <dgm:pt modelId="{1B8AD170-A050-45E2-A2B6-9203EEC4B3A5}" type="sibTrans" cxnId="{205EBC66-3C18-4AFB-96C4-39CD0864F8C8}">
      <dgm:prSet/>
      <dgm:spPr/>
      <dgm:t>
        <a:bodyPr/>
        <a:lstStyle/>
        <a:p>
          <a:endParaRPr lang="en-US"/>
        </a:p>
      </dgm:t>
    </dgm:pt>
    <dgm:pt modelId="{DD718A86-0B2D-4EE6-971D-7C8F61CDF9CB}">
      <dgm:prSet/>
      <dgm:spPr/>
      <dgm:t>
        <a:bodyPr/>
        <a:lstStyle/>
        <a:p>
          <a:r>
            <a:rPr lang="en-US"/>
            <a:t>Recovered: Number of recovered CORONA VIRUS cases.pl</a:t>
          </a:r>
        </a:p>
      </dgm:t>
    </dgm:pt>
    <dgm:pt modelId="{4B255585-762D-4C07-9F8F-C54B530BF4F9}" type="parTrans" cxnId="{6EEE7315-1BA2-4640-9A0A-4B8F2A767419}">
      <dgm:prSet/>
      <dgm:spPr/>
      <dgm:t>
        <a:bodyPr/>
        <a:lstStyle/>
        <a:p>
          <a:endParaRPr lang="en-US"/>
        </a:p>
      </dgm:t>
    </dgm:pt>
    <dgm:pt modelId="{449EA7E5-DC6F-4D72-96BD-640C46EB66EE}" type="sibTrans" cxnId="{6EEE7315-1BA2-4640-9A0A-4B8F2A767419}">
      <dgm:prSet/>
      <dgm:spPr/>
      <dgm:t>
        <a:bodyPr/>
        <a:lstStyle/>
        <a:p>
          <a:endParaRPr lang="en-US"/>
        </a:p>
      </dgm:t>
    </dgm:pt>
    <dgm:pt modelId="{14045275-9404-954E-9465-C39A381AA5E6}" type="pres">
      <dgm:prSet presAssocID="{1222CC48-DFC8-41F4-A55B-500A3958C23D}" presName="Name0" presStyleCnt="0">
        <dgm:presLayoutVars>
          <dgm:dir/>
          <dgm:resizeHandles val="exact"/>
        </dgm:presLayoutVars>
      </dgm:prSet>
      <dgm:spPr/>
    </dgm:pt>
    <dgm:pt modelId="{83F3A0FF-C9FE-774C-8240-EBBC184056DC}" type="pres">
      <dgm:prSet presAssocID="{1222CC48-DFC8-41F4-A55B-500A3958C23D}" presName="cycle" presStyleCnt="0"/>
      <dgm:spPr/>
    </dgm:pt>
    <dgm:pt modelId="{681863C8-96BD-C442-89FC-E35890DFFB9C}" type="pres">
      <dgm:prSet presAssocID="{F0FB46BD-80B3-4B7A-A2C1-F54214E24162}" presName="nodeFirstNode" presStyleLbl="node1" presStyleIdx="0" presStyleCnt="8">
        <dgm:presLayoutVars>
          <dgm:bulletEnabled val="1"/>
        </dgm:presLayoutVars>
      </dgm:prSet>
      <dgm:spPr/>
    </dgm:pt>
    <dgm:pt modelId="{9699B287-F8A1-CB4F-B8DA-DE3E6DE5FE09}" type="pres">
      <dgm:prSet presAssocID="{1FECC4ED-D649-4CBC-9582-F81BFF951AC5}" presName="sibTransFirstNode" presStyleLbl="bgShp" presStyleIdx="0" presStyleCnt="1"/>
      <dgm:spPr/>
    </dgm:pt>
    <dgm:pt modelId="{F5706F3C-1468-5745-9738-B7F7762BC084}" type="pres">
      <dgm:prSet presAssocID="{4DFB67D0-1F6F-43CC-A73F-D1CB890FC4EE}" presName="nodeFollowingNodes" presStyleLbl="node1" presStyleIdx="1" presStyleCnt="8">
        <dgm:presLayoutVars>
          <dgm:bulletEnabled val="1"/>
        </dgm:presLayoutVars>
      </dgm:prSet>
      <dgm:spPr/>
    </dgm:pt>
    <dgm:pt modelId="{3A3CA854-9D5D-CB49-9F12-46CEAEB6077B}" type="pres">
      <dgm:prSet presAssocID="{24D1F9FA-E5C9-44EF-A2F7-579F7FCDF44B}" presName="nodeFollowingNodes" presStyleLbl="node1" presStyleIdx="2" presStyleCnt="8">
        <dgm:presLayoutVars>
          <dgm:bulletEnabled val="1"/>
        </dgm:presLayoutVars>
      </dgm:prSet>
      <dgm:spPr/>
    </dgm:pt>
    <dgm:pt modelId="{5D9864E0-A6C8-2D44-8260-52F793A040C3}" type="pres">
      <dgm:prSet presAssocID="{AE6C67AA-72DF-4BD9-A58C-E8C0CB44143F}" presName="nodeFollowingNodes" presStyleLbl="node1" presStyleIdx="3" presStyleCnt="8">
        <dgm:presLayoutVars>
          <dgm:bulletEnabled val="1"/>
        </dgm:presLayoutVars>
      </dgm:prSet>
      <dgm:spPr/>
    </dgm:pt>
    <dgm:pt modelId="{3BFF4A16-7A8B-AD43-9836-5032E5703BF6}" type="pres">
      <dgm:prSet presAssocID="{F72EA453-54CB-49C9-B635-EB5A2B0D7FA6}" presName="nodeFollowingNodes" presStyleLbl="node1" presStyleIdx="4" presStyleCnt="8">
        <dgm:presLayoutVars>
          <dgm:bulletEnabled val="1"/>
        </dgm:presLayoutVars>
      </dgm:prSet>
      <dgm:spPr/>
    </dgm:pt>
    <dgm:pt modelId="{F81486E7-7839-3643-861A-BDF45923648D}" type="pres">
      <dgm:prSet presAssocID="{8A17A52C-EAE7-4D9E-9F88-CD15A73E00B8}" presName="nodeFollowingNodes" presStyleLbl="node1" presStyleIdx="5" presStyleCnt="8">
        <dgm:presLayoutVars>
          <dgm:bulletEnabled val="1"/>
        </dgm:presLayoutVars>
      </dgm:prSet>
      <dgm:spPr/>
    </dgm:pt>
    <dgm:pt modelId="{7EFF7914-EC68-FB4C-90A3-546C60262820}" type="pres">
      <dgm:prSet presAssocID="{AA78EC88-2616-45D2-BD82-3D32FEBDD45D}" presName="nodeFollowingNodes" presStyleLbl="node1" presStyleIdx="6" presStyleCnt="8">
        <dgm:presLayoutVars>
          <dgm:bulletEnabled val="1"/>
        </dgm:presLayoutVars>
      </dgm:prSet>
      <dgm:spPr/>
    </dgm:pt>
    <dgm:pt modelId="{6B60294B-3472-F74C-A7FD-C38B714AA5E6}" type="pres">
      <dgm:prSet presAssocID="{DD718A86-0B2D-4EE6-971D-7C8F61CDF9CB}" presName="nodeFollowingNodes" presStyleLbl="node1" presStyleIdx="7" presStyleCnt="8">
        <dgm:presLayoutVars>
          <dgm:bulletEnabled val="1"/>
        </dgm:presLayoutVars>
      </dgm:prSet>
      <dgm:spPr/>
    </dgm:pt>
  </dgm:ptLst>
  <dgm:cxnLst>
    <dgm:cxn modelId="{82AA6300-28A7-324C-8A73-C6E42E278492}" type="presOf" srcId="{1222CC48-DFC8-41F4-A55B-500A3958C23D}" destId="{14045275-9404-954E-9465-C39A381AA5E6}" srcOrd="0" destOrd="0" presId="urn:microsoft.com/office/officeart/2005/8/layout/cycle3"/>
    <dgm:cxn modelId="{6EEE7315-1BA2-4640-9A0A-4B8F2A767419}" srcId="{1222CC48-DFC8-41F4-A55B-500A3958C23D}" destId="{DD718A86-0B2D-4EE6-971D-7C8F61CDF9CB}" srcOrd="7" destOrd="0" parTransId="{4B255585-762D-4C07-9F8F-C54B530BF4F9}" sibTransId="{449EA7E5-DC6F-4D72-96BD-640C46EB66EE}"/>
    <dgm:cxn modelId="{8D290361-31B6-CB46-AC78-09B6E4B42A25}" type="presOf" srcId="{F0FB46BD-80B3-4B7A-A2C1-F54214E24162}" destId="{681863C8-96BD-C442-89FC-E35890DFFB9C}" srcOrd="0" destOrd="0" presId="urn:microsoft.com/office/officeart/2005/8/layout/cycle3"/>
    <dgm:cxn modelId="{205EBC66-3C18-4AFB-96C4-39CD0864F8C8}" srcId="{1222CC48-DFC8-41F4-A55B-500A3958C23D}" destId="{AA78EC88-2616-45D2-BD82-3D32FEBDD45D}" srcOrd="6" destOrd="0" parTransId="{C6AEA3FE-D6A2-4A9A-A053-A20BC166A8AF}" sibTransId="{1B8AD170-A050-45E2-A2B6-9203EEC4B3A5}"/>
    <dgm:cxn modelId="{C4D5C46C-37FC-43B0-BA68-D765BA9C8817}" srcId="{1222CC48-DFC8-41F4-A55B-500A3958C23D}" destId="{24D1F9FA-E5C9-44EF-A2F7-579F7FCDF44B}" srcOrd="2" destOrd="0" parTransId="{AACEFD89-A399-4051-8E32-0502DACB3CAA}" sibTransId="{F8B3639D-E213-4548-968C-7538C2AEE1FE}"/>
    <dgm:cxn modelId="{D1C39F77-14DE-49E1-83DA-88A103D27754}" srcId="{1222CC48-DFC8-41F4-A55B-500A3958C23D}" destId="{8A17A52C-EAE7-4D9E-9F88-CD15A73E00B8}" srcOrd="5" destOrd="0" parTransId="{FAA2FE63-199D-45C0-8160-E12CADA850F7}" sibTransId="{6CA6571F-01B0-4980-997D-30B59325CAD7}"/>
    <dgm:cxn modelId="{E57CD67C-C326-2544-AB26-0484B4D109AA}" type="presOf" srcId="{F72EA453-54CB-49C9-B635-EB5A2B0D7FA6}" destId="{3BFF4A16-7A8B-AD43-9836-5032E5703BF6}" srcOrd="0" destOrd="0" presId="urn:microsoft.com/office/officeart/2005/8/layout/cycle3"/>
    <dgm:cxn modelId="{2FD29892-F452-4DF1-92C3-D2D39978475A}" srcId="{1222CC48-DFC8-41F4-A55B-500A3958C23D}" destId="{F72EA453-54CB-49C9-B635-EB5A2B0D7FA6}" srcOrd="4" destOrd="0" parTransId="{116E8BDA-BE3F-42B2-91A4-E7A59C0B080B}" sibTransId="{3269ED56-3E9B-4A45-8E76-F504EBCD770A}"/>
    <dgm:cxn modelId="{D8F9F794-4F20-4D26-AD4A-EFBC02BD45DA}" srcId="{1222CC48-DFC8-41F4-A55B-500A3958C23D}" destId="{F0FB46BD-80B3-4B7A-A2C1-F54214E24162}" srcOrd="0" destOrd="0" parTransId="{072EB40A-2E86-4E29-BD23-C960CF3DD98A}" sibTransId="{1FECC4ED-D649-4CBC-9582-F81BFF951AC5}"/>
    <dgm:cxn modelId="{39469A97-C952-F54F-944A-D1D6FA529208}" type="presOf" srcId="{AA78EC88-2616-45D2-BD82-3D32FEBDD45D}" destId="{7EFF7914-EC68-FB4C-90A3-546C60262820}" srcOrd="0" destOrd="0" presId="urn:microsoft.com/office/officeart/2005/8/layout/cycle3"/>
    <dgm:cxn modelId="{9F74EE98-533A-5D4B-8EE5-90A2BA0757D3}" type="presOf" srcId="{8A17A52C-EAE7-4D9E-9F88-CD15A73E00B8}" destId="{F81486E7-7839-3643-861A-BDF45923648D}" srcOrd="0" destOrd="0" presId="urn:microsoft.com/office/officeart/2005/8/layout/cycle3"/>
    <dgm:cxn modelId="{D1851BA4-81E7-2743-9905-A9D004BA7B2D}" type="presOf" srcId="{24D1F9FA-E5C9-44EF-A2F7-579F7FCDF44B}" destId="{3A3CA854-9D5D-CB49-9F12-46CEAEB6077B}" srcOrd="0" destOrd="0" presId="urn:microsoft.com/office/officeart/2005/8/layout/cycle3"/>
    <dgm:cxn modelId="{AA445CB9-3E4A-4051-9287-A4AD2FF2608D}" srcId="{1222CC48-DFC8-41F4-A55B-500A3958C23D}" destId="{AE6C67AA-72DF-4BD9-A58C-E8C0CB44143F}" srcOrd="3" destOrd="0" parTransId="{023E43E8-5E2A-4F50-A65A-30C84A7F21DE}" sibTransId="{4A798E90-CFBE-4B54-AE25-EFC6EA64E98C}"/>
    <dgm:cxn modelId="{F1364DD6-0CAA-4144-AFB8-FBDBCCFAFC90}" type="presOf" srcId="{1FECC4ED-D649-4CBC-9582-F81BFF951AC5}" destId="{9699B287-F8A1-CB4F-B8DA-DE3E6DE5FE09}" srcOrd="0" destOrd="0" presId="urn:microsoft.com/office/officeart/2005/8/layout/cycle3"/>
    <dgm:cxn modelId="{B9C632D7-2ED2-FA48-AE29-E50D4D5D7235}" type="presOf" srcId="{4DFB67D0-1F6F-43CC-A73F-D1CB890FC4EE}" destId="{F5706F3C-1468-5745-9738-B7F7762BC084}" srcOrd="0" destOrd="0" presId="urn:microsoft.com/office/officeart/2005/8/layout/cycle3"/>
    <dgm:cxn modelId="{E85F9DDD-A027-499C-BB79-00661E111232}" srcId="{1222CC48-DFC8-41F4-A55B-500A3958C23D}" destId="{4DFB67D0-1F6F-43CC-A73F-D1CB890FC4EE}" srcOrd="1" destOrd="0" parTransId="{C44B8A9A-22D8-4312-B239-229ACF3FF4E4}" sibTransId="{B061DECD-842A-492D-A610-44D6B0E2467D}"/>
    <dgm:cxn modelId="{DE2A54E7-F177-5445-AB36-22D0FA747850}" type="presOf" srcId="{DD718A86-0B2D-4EE6-971D-7C8F61CDF9CB}" destId="{6B60294B-3472-F74C-A7FD-C38B714AA5E6}" srcOrd="0" destOrd="0" presId="urn:microsoft.com/office/officeart/2005/8/layout/cycle3"/>
    <dgm:cxn modelId="{268B8AF7-39A7-8044-A48D-84AC6C613961}" type="presOf" srcId="{AE6C67AA-72DF-4BD9-A58C-E8C0CB44143F}" destId="{5D9864E0-A6C8-2D44-8260-52F793A040C3}" srcOrd="0" destOrd="0" presId="urn:microsoft.com/office/officeart/2005/8/layout/cycle3"/>
    <dgm:cxn modelId="{59356D2B-45C7-DB4A-B453-511B1855799D}" type="presParOf" srcId="{14045275-9404-954E-9465-C39A381AA5E6}" destId="{83F3A0FF-C9FE-774C-8240-EBBC184056DC}" srcOrd="0" destOrd="0" presId="urn:microsoft.com/office/officeart/2005/8/layout/cycle3"/>
    <dgm:cxn modelId="{2D763FE8-580A-244E-94ED-15F29C4D8A88}" type="presParOf" srcId="{83F3A0FF-C9FE-774C-8240-EBBC184056DC}" destId="{681863C8-96BD-C442-89FC-E35890DFFB9C}" srcOrd="0" destOrd="0" presId="urn:microsoft.com/office/officeart/2005/8/layout/cycle3"/>
    <dgm:cxn modelId="{DF619A64-18EF-AB44-9D64-F1E2483C81B1}" type="presParOf" srcId="{83F3A0FF-C9FE-774C-8240-EBBC184056DC}" destId="{9699B287-F8A1-CB4F-B8DA-DE3E6DE5FE09}" srcOrd="1" destOrd="0" presId="urn:microsoft.com/office/officeart/2005/8/layout/cycle3"/>
    <dgm:cxn modelId="{B3A5DF43-BBFB-774F-B131-4ABA20F6CFBF}" type="presParOf" srcId="{83F3A0FF-C9FE-774C-8240-EBBC184056DC}" destId="{F5706F3C-1468-5745-9738-B7F7762BC084}" srcOrd="2" destOrd="0" presId="urn:microsoft.com/office/officeart/2005/8/layout/cycle3"/>
    <dgm:cxn modelId="{2391221D-2AF8-B749-9477-805CFA1EE71E}" type="presParOf" srcId="{83F3A0FF-C9FE-774C-8240-EBBC184056DC}" destId="{3A3CA854-9D5D-CB49-9F12-46CEAEB6077B}" srcOrd="3" destOrd="0" presId="urn:microsoft.com/office/officeart/2005/8/layout/cycle3"/>
    <dgm:cxn modelId="{CEA3B1FA-64D4-F947-A5D0-0A3D0FEEC3BF}" type="presParOf" srcId="{83F3A0FF-C9FE-774C-8240-EBBC184056DC}" destId="{5D9864E0-A6C8-2D44-8260-52F793A040C3}" srcOrd="4" destOrd="0" presId="urn:microsoft.com/office/officeart/2005/8/layout/cycle3"/>
    <dgm:cxn modelId="{BD00802C-3363-6645-9F24-890EBF1F6A36}" type="presParOf" srcId="{83F3A0FF-C9FE-774C-8240-EBBC184056DC}" destId="{3BFF4A16-7A8B-AD43-9836-5032E5703BF6}" srcOrd="5" destOrd="0" presId="urn:microsoft.com/office/officeart/2005/8/layout/cycle3"/>
    <dgm:cxn modelId="{81118727-255B-CC49-891E-256F1370D31B}" type="presParOf" srcId="{83F3A0FF-C9FE-774C-8240-EBBC184056DC}" destId="{F81486E7-7839-3643-861A-BDF45923648D}" srcOrd="6" destOrd="0" presId="urn:microsoft.com/office/officeart/2005/8/layout/cycle3"/>
    <dgm:cxn modelId="{A4345D2C-19E9-3349-9E88-85824B930688}" type="presParOf" srcId="{83F3A0FF-C9FE-774C-8240-EBBC184056DC}" destId="{7EFF7914-EC68-FB4C-90A3-546C60262820}" srcOrd="7" destOrd="0" presId="urn:microsoft.com/office/officeart/2005/8/layout/cycle3"/>
    <dgm:cxn modelId="{5ED970B0-50C6-6447-84CD-20A79779EFBF}" type="presParOf" srcId="{83F3A0FF-C9FE-774C-8240-EBBC184056DC}" destId="{6B60294B-3472-F74C-A7FD-C38B714AA5E6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99B287-F8A1-CB4F-B8DA-DE3E6DE5FE09}">
      <dsp:nvSpPr>
        <dsp:cNvPr id="0" name=""/>
        <dsp:cNvSpPr/>
      </dsp:nvSpPr>
      <dsp:spPr>
        <a:xfrm>
          <a:off x="1124286" y="-59100"/>
          <a:ext cx="6951884" cy="6951884"/>
        </a:xfrm>
        <a:prstGeom prst="circularArrow">
          <a:avLst>
            <a:gd name="adj1" fmla="val 5544"/>
            <a:gd name="adj2" fmla="val 330680"/>
            <a:gd name="adj3" fmla="val 14631522"/>
            <a:gd name="adj4" fmla="val 16884292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1863C8-96BD-C442-89FC-E35890DFFB9C}">
      <dsp:nvSpPr>
        <dsp:cNvPr id="0" name=""/>
        <dsp:cNvSpPr/>
      </dsp:nvSpPr>
      <dsp:spPr>
        <a:xfrm>
          <a:off x="3607406" y="1518"/>
          <a:ext cx="1985645" cy="992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Province: Geographic subdivision within a country/region.</a:t>
          </a:r>
        </a:p>
      </dsp:txBody>
      <dsp:txXfrm>
        <a:off x="3655872" y="49984"/>
        <a:ext cx="1888713" cy="895890"/>
      </dsp:txXfrm>
    </dsp:sp>
    <dsp:sp modelId="{F5706F3C-1468-5745-9738-B7F7762BC084}">
      <dsp:nvSpPr>
        <dsp:cNvPr id="0" name=""/>
        <dsp:cNvSpPr/>
      </dsp:nvSpPr>
      <dsp:spPr>
        <a:xfrm>
          <a:off x="5703664" y="869817"/>
          <a:ext cx="1985645" cy="992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Country/Region: Geographic entity where data is recorded.</a:t>
          </a:r>
        </a:p>
      </dsp:txBody>
      <dsp:txXfrm>
        <a:off x="5752130" y="918283"/>
        <a:ext cx="1888713" cy="895890"/>
      </dsp:txXfrm>
    </dsp:sp>
    <dsp:sp modelId="{3A3CA854-9D5D-CB49-9F12-46CEAEB6077B}">
      <dsp:nvSpPr>
        <dsp:cNvPr id="0" name=""/>
        <dsp:cNvSpPr/>
      </dsp:nvSpPr>
      <dsp:spPr>
        <a:xfrm>
          <a:off x="6571962" y="2966075"/>
          <a:ext cx="1985645" cy="992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Latitude: North-south position on Earth's surface.</a:t>
          </a:r>
        </a:p>
      </dsp:txBody>
      <dsp:txXfrm>
        <a:off x="6620428" y="3014541"/>
        <a:ext cx="1888713" cy="895890"/>
      </dsp:txXfrm>
    </dsp:sp>
    <dsp:sp modelId="{5D9864E0-A6C8-2D44-8260-52F793A040C3}">
      <dsp:nvSpPr>
        <dsp:cNvPr id="0" name=""/>
        <dsp:cNvSpPr/>
      </dsp:nvSpPr>
      <dsp:spPr>
        <a:xfrm>
          <a:off x="5703664" y="5062332"/>
          <a:ext cx="1985645" cy="992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Longitude: East-west position on Earth's surface.</a:t>
          </a:r>
        </a:p>
      </dsp:txBody>
      <dsp:txXfrm>
        <a:off x="5752130" y="5110798"/>
        <a:ext cx="1888713" cy="895890"/>
      </dsp:txXfrm>
    </dsp:sp>
    <dsp:sp modelId="{3BFF4A16-7A8B-AD43-9836-5032E5703BF6}">
      <dsp:nvSpPr>
        <dsp:cNvPr id="0" name=""/>
        <dsp:cNvSpPr/>
      </dsp:nvSpPr>
      <dsp:spPr>
        <a:xfrm>
          <a:off x="3607406" y="5930631"/>
          <a:ext cx="1985645" cy="992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Date: Recorded date of CORONA VIRUS data.</a:t>
          </a:r>
        </a:p>
      </dsp:txBody>
      <dsp:txXfrm>
        <a:off x="3655872" y="5979097"/>
        <a:ext cx="1888713" cy="895890"/>
      </dsp:txXfrm>
    </dsp:sp>
    <dsp:sp modelId="{F81486E7-7839-3643-861A-BDF45923648D}">
      <dsp:nvSpPr>
        <dsp:cNvPr id="0" name=""/>
        <dsp:cNvSpPr/>
      </dsp:nvSpPr>
      <dsp:spPr>
        <a:xfrm>
          <a:off x="1511148" y="5062332"/>
          <a:ext cx="1985645" cy="992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Confirmed: Number of diagnosed CORONA VIRUS cases.</a:t>
          </a:r>
        </a:p>
      </dsp:txBody>
      <dsp:txXfrm>
        <a:off x="1559614" y="5110798"/>
        <a:ext cx="1888713" cy="895890"/>
      </dsp:txXfrm>
    </dsp:sp>
    <dsp:sp modelId="{7EFF7914-EC68-FB4C-90A3-546C60262820}">
      <dsp:nvSpPr>
        <dsp:cNvPr id="0" name=""/>
        <dsp:cNvSpPr/>
      </dsp:nvSpPr>
      <dsp:spPr>
        <a:xfrm>
          <a:off x="642849" y="2966075"/>
          <a:ext cx="1985645" cy="992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Deaths: Number of CORONA VIRUS related deaths.</a:t>
          </a:r>
        </a:p>
      </dsp:txBody>
      <dsp:txXfrm>
        <a:off x="691315" y="3014541"/>
        <a:ext cx="1888713" cy="895890"/>
      </dsp:txXfrm>
    </dsp:sp>
    <dsp:sp modelId="{6B60294B-3472-F74C-A7FD-C38B714AA5E6}">
      <dsp:nvSpPr>
        <dsp:cNvPr id="0" name=""/>
        <dsp:cNvSpPr/>
      </dsp:nvSpPr>
      <dsp:spPr>
        <a:xfrm>
          <a:off x="1511148" y="869817"/>
          <a:ext cx="1985645" cy="992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Recovered: Number of recovered CORONA VIRUS cases.pl</a:t>
          </a:r>
        </a:p>
      </dsp:txBody>
      <dsp:txXfrm>
        <a:off x="1559614" y="918283"/>
        <a:ext cx="1888713" cy="895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6.pn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31.svg"/><Relationship Id="rId9" Type="http://schemas.openxmlformats.org/officeDocument/2006/relationships/image" Target="../media/image14.png"/><Relationship Id="rId14" Type="http://schemas.openxmlformats.org/officeDocument/2006/relationships/image" Target="../media/image2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6.png"/><Relationship Id="rId7" Type="http://schemas.openxmlformats.org/officeDocument/2006/relationships/diagramData" Target="../diagrams/data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microsoft.com/office/2007/relationships/diagramDrawing" Target="../diagrams/drawing1.xml"/><Relationship Id="rId5" Type="http://schemas.openxmlformats.org/officeDocument/2006/relationships/image" Target="../media/image32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7.svg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440509" y="2044440"/>
            <a:ext cx="10910396" cy="4668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0000" dirty="0">
                <a:solidFill>
                  <a:srgbClr val="000000"/>
                </a:solidFill>
                <a:latin typeface="DM Sans Bold"/>
              </a:rPr>
              <a:t>Corona Virus Analysis using SQL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14102" y="6624033"/>
            <a:ext cx="8459795" cy="11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 dirty="0">
                <a:solidFill>
                  <a:srgbClr val="000000"/>
                </a:solidFill>
                <a:latin typeface="DM Sans Bold"/>
              </a:rPr>
              <a:t>Presented by S Rohan</a:t>
            </a:r>
          </a:p>
          <a:p>
            <a:pPr algn="ctr">
              <a:lnSpc>
                <a:spcPts val="4381"/>
              </a:lnSpc>
            </a:pPr>
            <a:r>
              <a:rPr lang="en-US" sz="4381" spc="-87" dirty="0">
                <a:solidFill>
                  <a:srgbClr val="000000"/>
                </a:solidFill>
                <a:latin typeface="DM Sans Bold"/>
              </a:rPr>
              <a:t>Batch Name: MIP-DA-09</a:t>
            </a:r>
          </a:p>
        </p:txBody>
      </p:sp>
      <p:sp>
        <p:nvSpPr>
          <p:cNvPr id="19" name="Freeform 19"/>
          <p:cNvSpPr/>
          <p:nvPr/>
        </p:nvSpPr>
        <p:spPr>
          <a:xfrm>
            <a:off x="3610209" y="2608284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>
              <a:latin typeface="DM Sans" pitchFamily="2" charset="7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C9856-36E8-E3E2-7B5F-28D16D7DCBBF}"/>
              </a:ext>
            </a:extLst>
          </p:cNvPr>
          <p:cNvSpPr txBox="1"/>
          <p:nvPr/>
        </p:nvSpPr>
        <p:spPr>
          <a:xfrm>
            <a:off x="2044209" y="1878080"/>
            <a:ext cx="11671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DM Sans" pitchFamily="2" charset="77"/>
              </a:rPr>
              <a:t>Q6. Find monthly average for confirmed, deaths, recovered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E1A43-AE4F-0C4C-2201-0F9DF36EE171}"/>
              </a:ext>
            </a:extLst>
          </p:cNvPr>
          <p:cNvSpPr txBox="1"/>
          <p:nvPr/>
        </p:nvSpPr>
        <p:spPr>
          <a:xfrm>
            <a:off x="1118602" y="3617661"/>
            <a:ext cx="18750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Query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914B11-D3D0-1E27-8529-55B8F2AA78F7}"/>
              </a:ext>
            </a:extLst>
          </p:cNvPr>
          <p:cNvSpPr txBox="1"/>
          <p:nvPr/>
        </p:nvSpPr>
        <p:spPr>
          <a:xfrm>
            <a:off x="8301717" y="3617661"/>
            <a:ext cx="23836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Output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1C61D1-2198-E8E5-6065-9F3B7A8EE9C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357694" y="4310158"/>
            <a:ext cx="4396222" cy="429776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6CFE02-48CB-9ED6-5AE0-E61D5866039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055830" y="4321424"/>
            <a:ext cx="6176938" cy="436264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5201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>
              <a:latin typeface="DM Sans" pitchFamily="2" charset="7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C9856-36E8-E3E2-7B5F-28D16D7DCBBF}"/>
              </a:ext>
            </a:extLst>
          </p:cNvPr>
          <p:cNvSpPr txBox="1"/>
          <p:nvPr/>
        </p:nvSpPr>
        <p:spPr>
          <a:xfrm>
            <a:off x="2044209" y="1878080"/>
            <a:ext cx="116717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DM Sans" pitchFamily="2" charset="77"/>
              </a:rPr>
              <a:t>Q7. Find most frequent value for confirmed, deaths, recovered each month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E1A43-AE4F-0C4C-2201-0F9DF36EE171}"/>
              </a:ext>
            </a:extLst>
          </p:cNvPr>
          <p:cNvSpPr txBox="1"/>
          <p:nvPr/>
        </p:nvSpPr>
        <p:spPr>
          <a:xfrm>
            <a:off x="1118602" y="3617661"/>
            <a:ext cx="18750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Query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914B11-D3D0-1E27-8529-55B8F2AA78F7}"/>
              </a:ext>
            </a:extLst>
          </p:cNvPr>
          <p:cNvSpPr txBox="1"/>
          <p:nvPr/>
        </p:nvSpPr>
        <p:spPr>
          <a:xfrm>
            <a:off x="8301717" y="3617661"/>
            <a:ext cx="23836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Output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039CD-D8B4-5614-C4AC-1C66423B2E8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352329" y="3865402"/>
            <a:ext cx="4011610" cy="487124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EB8EEB-15A7-8FD9-CE8B-CFCD3DCC586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913594" y="3974696"/>
            <a:ext cx="6345706" cy="463866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215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>
              <a:latin typeface="DM Sans" pitchFamily="2" charset="7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C9856-36E8-E3E2-7B5F-28D16D7DCBBF}"/>
              </a:ext>
            </a:extLst>
          </p:cNvPr>
          <p:cNvSpPr txBox="1"/>
          <p:nvPr/>
        </p:nvSpPr>
        <p:spPr>
          <a:xfrm>
            <a:off x="2044209" y="1878080"/>
            <a:ext cx="116717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DM Sans" pitchFamily="2" charset="77"/>
              </a:rPr>
              <a:t>Q7. Find most frequent value for confirmed, deaths, recovered each month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E1A43-AE4F-0C4C-2201-0F9DF36EE171}"/>
              </a:ext>
            </a:extLst>
          </p:cNvPr>
          <p:cNvSpPr txBox="1"/>
          <p:nvPr/>
        </p:nvSpPr>
        <p:spPr>
          <a:xfrm>
            <a:off x="1118602" y="3617661"/>
            <a:ext cx="18750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Query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914B11-D3D0-1E27-8529-55B8F2AA78F7}"/>
              </a:ext>
            </a:extLst>
          </p:cNvPr>
          <p:cNvSpPr txBox="1"/>
          <p:nvPr/>
        </p:nvSpPr>
        <p:spPr>
          <a:xfrm>
            <a:off x="8301717" y="3617661"/>
            <a:ext cx="23836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Output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859FD-5F31-9D9A-4B6E-5CF334A0AF3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28735" y="4364709"/>
            <a:ext cx="4456836" cy="470782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F0C285-05AE-671A-2984-633C58562DF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193496" y="4233493"/>
            <a:ext cx="5675562" cy="443441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634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>
              <a:latin typeface="DM Sans" pitchFamily="2" charset="7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C9856-36E8-E3E2-7B5F-28D16D7DCBBF}"/>
              </a:ext>
            </a:extLst>
          </p:cNvPr>
          <p:cNvSpPr txBox="1"/>
          <p:nvPr/>
        </p:nvSpPr>
        <p:spPr>
          <a:xfrm>
            <a:off x="2044209" y="1878080"/>
            <a:ext cx="116717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DM Sans" pitchFamily="2" charset="77"/>
              </a:rPr>
              <a:t>Q7. Find most frequent value for confirmed, deaths, recovered each month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E1A43-AE4F-0C4C-2201-0F9DF36EE171}"/>
              </a:ext>
            </a:extLst>
          </p:cNvPr>
          <p:cNvSpPr txBox="1"/>
          <p:nvPr/>
        </p:nvSpPr>
        <p:spPr>
          <a:xfrm>
            <a:off x="1118602" y="3617661"/>
            <a:ext cx="18750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Query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914B11-D3D0-1E27-8529-55B8F2AA78F7}"/>
              </a:ext>
            </a:extLst>
          </p:cNvPr>
          <p:cNvSpPr txBox="1"/>
          <p:nvPr/>
        </p:nvSpPr>
        <p:spPr>
          <a:xfrm>
            <a:off x="8301717" y="3617661"/>
            <a:ext cx="23836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Output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D6C55-6371-B888-E814-C6C76149BCC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69927" y="3633501"/>
            <a:ext cx="4375944" cy="449215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F5B7F9-CDA8-F037-A0C8-01A5367B0A9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535203" y="3556202"/>
            <a:ext cx="5102718" cy="382067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361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>
              <a:latin typeface="DM Sans" pitchFamily="2" charset="7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C9856-36E8-E3E2-7B5F-28D16D7DCBBF}"/>
              </a:ext>
            </a:extLst>
          </p:cNvPr>
          <p:cNvSpPr txBox="1"/>
          <p:nvPr/>
        </p:nvSpPr>
        <p:spPr>
          <a:xfrm>
            <a:off x="2044209" y="1878080"/>
            <a:ext cx="116717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DM Sans" pitchFamily="2" charset="77"/>
              </a:rPr>
              <a:t> Q8. Find minimum values for confirmed, deaths, recovered per year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E1A43-AE4F-0C4C-2201-0F9DF36EE171}"/>
              </a:ext>
            </a:extLst>
          </p:cNvPr>
          <p:cNvSpPr txBox="1"/>
          <p:nvPr/>
        </p:nvSpPr>
        <p:spPr>
          <a:xfrm>
            <a:off x="1118602" y="3617661"/>
            <a:ext cx="18750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Query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914B11-D3D0-1E27-8529-55B8F2AA78F7}"/>
              </a:ext>
            </a:extLst>
          </p:cNvPr>
          <p:cNvSpPr txBox="1"/>
          <p:nvPr/>
        </p:nvSpPr>
        <p:spPr>
          <a:xfrm>
            <a:off x="8301717" y="3617661"/>
            <a:ext cx="23836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Output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B0CCF-8C7B-D57A-F4D9-7EE95F2566C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84973" y="3660610"/>
            <a:ext cx="4468943" cy="502922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CEEFE4-4A53-EA7A-790A-7ACCB970E23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040670" y="3715048"/>
            <a:ext cx="6228555" cy="297647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1717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>
              <a:latin typeface="DM Sans" pitchFamily="2" charset="7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C9856-36E8-E3E2-7B5F-28D16D7DCBBF}"/>
              </a:ext>
            </a:extLst>
          </p:cNvPr>
          <p:cNvSpPr txBox="1"/>
          <p:nvPr/>
        </p:nvSpPr>
        <p:spPr>
          <a:xfrm>
            <a:off x="2044209" y="1878080"/>
            <a:ext cx="116717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DM Sans" pitchFamily="2" charset="77"/>
              </a:rPr>
              <a:t>Q9. Find maximum values of confirmed, deaths, recovered per year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E1A43-AE4F-0C4C-2201-0F9DF36EE171}"/>
              </a:ext>
            </a:extLst>
          </p:cNvPr>
          <p:cNvSpPr txBox="1"/>
          <p:nvPr/>
        </p:nvSpPr>
        <p:spPr>
          <a:xfrm>
            <a:off x="1280812" y="3035257"/>
            <a:ext cx="18750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Query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914B11-D3D0-1E27-8529-55B8F2AA78F7}"/>
              </a:ext>
            </a:extLst>
          </p:cNvPr>
          <p:cNvSpPr txBox="1"/>
          <p:nvPr/>
        </p:nvSpPr>
        <p:spPr>
          <a:xfrm>
            <a:off x="8305800" y="3065690"/>
            <a:ext cx="23836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Output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C1AC7-2E43-8FAF-CB0F-DB7A790D0A1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611171" y="4317519"/>
            <a:ext cx="4810347" cy="478152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5D351A-E186-DFA7-5853-E7308FA2556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090367" y="4754517"/>
            <a:ext cx="6955874" cy="287917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5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>
              <a:latin typeface="DM Sans" pitchFamily="2" charset="7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C9856-36E8-E3E2-7B5F-28D16D7DCBBF}"/>
              </a:ext>
            </a:extLst>
          </p:cNvPr>
          <p:cNvSpPr txBox="1"/>
          <p:nvPr/>
        </p:nvSpPr>
        <p:spPr>
          <a:xfrm>
            <a:off x="2044209" y="1878080"/>
            <a:ext cx="116717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DM Sans" pitchFamily="2" charset="77"/>
              </a:rPr>
              <a:t>Q10. The total number of case of confirmed, deaths, recovered each month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E1A43-AE4F-0C4C-2201-0F9DF36EE171}"/>
              </a:ext>
            </a:extLst>
          </p:cNvPr>
          <p:cNvSpPr txBox="1"/>
          <p:nvPr/>
        </p:nvSpPr>
        <p:spPr>
          <a:xfrm>
            <a:off x="1118602" y="3617661"/>
            <a:ext cx="18750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Query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914B11-D3D0-1E27-8529-55B8F2AA78F7}"/>
              </a:ext>
            </a:extLst>
          </p:cNvPr>
          <p:cNvSpPr txBox="1"/>
          <p:nvPr/>
        </p:nvSpPr>
        <p:spPr>
          <a:xfrm>
            <a:off x="8301717" y="3617661"/>
            <a:ext cx="23836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Output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FA9C9-3E92-6EE7-EE9B-4FC84F25D4A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49467" y="4781251"/>
            <a:ext cx="4761477" cy="445480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93AA1-0887-1C9E-0477-8572FEA5552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143999" y="4758818"/>
            <a:ext cx="6256965" cy="458226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765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>
              <a:latin typeface="DM Sans" pitchFamily="2" charset="7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C9856-36E8-E3E2-7B5F-28D16D7DCBBF}"/>
              </a:ext>
            </a:extLst>
          </p:cNvPr>
          <p:cNvSpPr txBox="1"/>
          <p:nvPr/>
        </p:nvSpPr>
        <p:spPr>
          <a:xfrm>
            <a:off x="2021763" y="1478669"/>
            <a:ext cx="14531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DM Sans" pitchFamily="2" charset="77"/>
              </a:rPr>
              <a:t>Q11. Check how corona virus spread out with respect to confirmed case (</a:t>
            </a:r>
            <a:r>
              <a:rPr lang="en-US" sz="3000" dirty="0" err="1">
                <a:latin typeface="DM Sans" pitchFamily="2" charset="77"/>
              </a:rPr>
              <a:t>Eg.</a:t>
            </a:r>
            <a:r>
              <a:rPr lang="en-US" sz="3000" dirty="0">
                <a:latin typeface="DM Sans" pitchFamily="2" charset="77"/>
              </a:rPr>
              <a:t>: total confirmed cases, their average, variance &amp; STDEV 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E1A43-AE4F-0C4C-2201-0F9DF36EE171}"/>
              </a:ext>
            </a:extLst>
          </p:cNvPr>
          <p:cNvSpPr txBox="1"/>
          <p:nvPr/>
        </p:nvSpPr>
        <p:spPr>
          <a:xfrm>
            <a:off x="1118602" y="3617661"/>
            <a:ext cx="18750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Query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914B11-D3D0-1E27-8529-55B8F2AA78F7}"/>
              </a:ext>
            </a:extLst>
          </p:cNvPr>
          <p:cNvSpPr txBox="1"/>
          <p:nvPr/>
        </p:nvSpPr>
        <p:spPr>
          <a:xfrm>
            <a:off x="8301717" y="3617661"/>
            <a:ext cx="23836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Output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26FB9-BF5C-6FA6-02FA-F13E81158AA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93875" y="4803062"/>
            <a:ext cx="4849314" cy="404428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3CA6D8-4E4F-FBAD-5943-0C21261A297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68556" y="4803062"/>
            <a:ext cx="6289869" cy="438783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2912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>
              <a:latin typeface="DM Sans" pitchFamily="2" charset="7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C9856-36E8-E3E2-7B5F-28D16D7DCBBF}"/>
              </a:ext>
            </a:extLst>
          </p:cNvPr>
          <p:cNvSpPr txBox="1"/>
          <p:nvPr/>
        </p:nvSpPr>
        <p:spPr>
          <a:xfrm>
            <a:off x="2021763" y="1478669"/>
            <a:ext cx="14531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DM Sans" pitchFamily="2" charset="77"/>
              </a:rPr>
              <a:t>Q12. Check how corona virus spread out with respect to death case per month      (</a:t>
            </a:r>
            <a:r>
              <a:rPr lang="en-US" sz="3000" dirty="0" err="1">
                <a:latin typeface="DM Sans" pitchFamily="2" charset="77"/>
              </a:rPr>
              <a:t>Eg.</a:t>
            </a:r>
            <a:r>
              <a:rPr lang="en-US" sz="3000" dirty="0">
                <a:latin typeface="DM Sans" pitchFamily="2" charset="77"/>
              </a:rPr>
              <a:t>: total confirmed cases, their average, variance &amp; STDEV 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E1A43-AE4F-0C4C-2201-0F9DF36EE171}"/>
              </a:ext>
            </a:extLst>
          </p:cNvPr>
          <p:cNvSpPr txBox="1"/>
          <p:nvPr/>
        </p:nvSpPr>
        <p:spPr>
          <a:xfrm>
            <a:off x="1464599" y="3048749"/>
            <a:ext cx="18750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Query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914B11-D3D0-1E27-8529-55B8F2AA78F7}"/>
              </a:ext>
            </a:extLst>
          </p:cNvPr>
          <p:cNvSpPr txBox="1"/>
          <p:nvPr/>
        </p:nvSpPr>
        <p:spPr>
          <a:xfrm>
            <a:off x="8382000" y="3019844"/>
            <a:ext cx="23836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Output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8E2FA-9216-556C-859D-7E23D7B38FB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835890" y="4588275"/>
            <a:ext cx="5035408" cy="460647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E0930-E731-016B-5D37-623AA55D545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04679" y="4436776"/>
            <a:ext cx="7148092" cy="482152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144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>
              <a:latin typeface="DM Sans" pitchFamily="2" charset="7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C9856-36E8-E3E2-7B5F-28D16D7DCBBF}"/>
              </a:ext>
            </a:extLst>
          </p:cNvPr>
          <p:cNvSpPr txBox="1"/>
          <p:nvPr/>
        </p:nvSpPr>
        <p:spPr>
          <a:xfrm>
            <a:off x="2021763" y="1478669"/>
            <a:ext cx="14531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DM Sans" pitchFamily="2" charset="77"/>
              </a:rPr>
              <a:t>Q13. Check how corona virus spread out with respect to recovered case (</a:t>
            </a:r>
            <a:r>
              <a:rPr lang="en-US" sz="3000" dirty="0" err="1">
                <a:latin typeface="DM Sans" pitchFamily="2" charset="77"/>
              </a:rPr>
              <a:t>Eg.</a:t>
            </a:r>
            <a:r>
              <a:rPr lang="en-US" sz="3000" dirty="0">
                <a:latin typeface="DM Sans" pitchFamily="2" charset="77"/>
              </a:rPr>
              <a:t>: total confirmed cases, their average, variance &amp; STDEV 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E1A43-AE4F-0C4C-2201-0F9DF36EE171}"/>
              </a:ext>
            </a:extLst>
          </p:cNvPr>
          <p:cNvSpPr txBox="1"/>
          <p:nvPr/>
        </p:nvSpPr>
        <p:spPr>
          <a:xfrm>
            <a:off x="1118602" y="3617661"/>
            <a:ext cx="18750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Query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914B11-D3D0-1E27-8529-55B8F2AA78F7}"/>
              </a:ext>
            </a:extLst>
          </p:cNvPr>
          <p:cNvSpPr txBox="1"/>
          <p:nvPr/>
        </p:nvSpPr>
        <p:spPr>
          <a:xfrm>
            <a:off x="8301717" y="3617661"/>
            <a:ext cx="23836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Output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8F815-AB1F-5FE4-DCB2-1E47A2B7F4F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57318" y="4951087"/>
            <a:ext cx="6196598" cy="382523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B1FC41-F0D4-0C39-031A-79EBF14BDA3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858532" y="4994547"/>
            <a:ext cx="7013855" cy="379567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2097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994934" y="2091045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865153"/>
            <a:ext cx="6685908" cy="1166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Overview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762500"/>
            <a:ext cx="9966234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000" u="none" spc="119" dirty="0">
                <a:solidFill>
                  <a:srgbClr val="000000"/>
                </a:solidFill>
                <a:latin typeface="DM Sans"/>
              </a:rPr>
              <a:t>The CORONA VIRUS pandemic has had a significant impact on public health and has created an urgent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3000" u="none" spc="119" dirty="0">
                <a:solidFill>
                  <a:srgbClr val="000000"/>
                </a:solidFill>
                <a:latin typeface="DM Sans"/>
              </a:rPr>
              <a:t>need for data-driven insights to understand the spread of the virus. As a data analyst, you have been tasked with analyzing a CORONA VIRUS dataset to derive meaningful insights and present your findings..</a:t>
            </a:r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>
              <a:latin typeface="DM Sans" pitchFamily="2" charset="7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C9856-36E8-E3E2-7B5F-28D16D7DCBBF}"/>
              </a:ext>
            </a:extLst>
          </p:cNvPr>
          <p:cNvSpPr txBox="1"/>
          <p:nvPr/>
        </p:nvSpPr>
        <p:spPr>
          <a:xfrm>
            <a:off x="2021763" y="1478669"/>
            <a:ext cx="14531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DM Sans" pitchFamily="2" charset="77"/>
              </a:rPr>
              <a:t>Q14. Find Country having highest number of the Confirmed case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E1A43-AE4F-0C4C-2201-0F9DF36EE171}"/>
              </a:ext>
            </a:extLst>
          </p:cNvPr>
          <p:cNvSpPr txBox="1"/>
          <p:nvPr/>
        </p:nvSpPr>
        <p:spPr>
          <a:xfrm>
            <a:off x="1118602" y="3617661"/>
            <a:ext cx="18750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Query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914B11-D3D0-1E27-8529-55B8F2AA78F7}"/>
              </a:ext>
            </a:extLst>
          </p:cNvPr>
          <p:cNvSpPr txBox="1"/>
          <p:nvPr/>
        </p:nvSpPr>
        <p:spPr>
          <a:xfrm>
            <a:off x="8301717" y="3617661"/>
            <a:ext cx="23836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Output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D6EA22-1A8E-84C8-A297-6489C1CED14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30054" y="5233133"/>
            <a:ext cx="6389505" cy="263102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8A07F3-B27A-3862-3A46-DBC071CF508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368442" y="5673877"/>
            <a:ext cx="6404597" cy="154976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515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>
              <a:latin typeface="DM Sans" pitchFamily="2" charset="7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C9856-36E8-E3E2-7B5F-28D16D7DCBBF}"/>
              </a:ext>
            </a:extLst>
          </p:cNvPr>
          <p:cNvSpPr txBox="1"/>
          <p:nvPr/>
        </p:nvSpPr>
        <p:spPr>
          <a:xfrm>
            <a:off x="2021763" y="1478669"/>
            <a:ext cx="14531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DM Sans" pitchFamily="2" charset="77"/>
              </a:rPr>
              <a:t>Q15. Find Country having lowest number of the death case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E1A43-AE4F-0C4C-2201-0F9DF36EE171}"/>
              </a:ext>
            </a:extLst>
          </p:cNvPr>
          <p:cNvSpPr txBox="1"/>
          <p:nvPr/>
        </p:nvSpPr>
        <p:spPr>
          <a:xfrm>
            <a:off x="1118602" y="3617661"/>
            <a:ext cx="18750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Query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914B11-D3D0-1E27-8529-55B8F2AA78F7}"/>
              </a:ext>
            </a:extLst>
          </p:cNvPr>
          <p:cNvSpPr txBox="1"/>
          <p:nvPr/>
        </p:nvSpPr>
        <p:spPr>
          <a:xfrm>
            <a:off x="8301717" y="3617661"/>
            <a:ext cx="23836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Output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D4C08-DE5F-F13D-A171-54EA3123C96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39739" y="5143500"/>
            <a:ext cx="7073900" cy="308868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81F71A-2DC2-FA53-082C-3EA1D170DA0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383771" y="4910819"/>
            <a:ext cx="6760826" cy="342041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4011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>
              <a:latin typeface="DM Sans" pitchFamily="2" charset="7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C9856-36E8-E3E2-7B5F-28D16D7DCBBF}"/>
              </a:ext>
            </a:extLst>
          </p:cNvPr>
          <p:cNvSpPr txBox="1"/>
          <p:nvPr/>
        </p:nvSpPr>
        <p:spPr>
          <a:xfrm>
            <a:off x="2021763" y="1478669"/>
            <a:ext cx="14531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DM Sans" pitchFamily="2" charset="77"/>
              </a:rPr>
              <a:t>Q16. Find top 5 countries having highest recovered case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E1A43-AE4F-0C4C-2201-0F9DF36EE171}"/>
              </a:ext>
            </a:extLst>
          </p:cNvPr>
          <p:cNvSpPr txBox="1"/>
          <p:nvPr/>
        </p:nvSpPr>
        <p:spPr>
          <a:xfrm>
            <a:off x="1118602" y="3617661"/>
            <a:ext cx="18750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Query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914B11-D3D0-1E27-8529-55B8F2AA78F7}"/>
              </a:ext>
            </a:extLst>
          </p:cNvPr>
          <p:cNvSpPr txBox="1"/>
          <p:nvPr/>
        </p:nvSpPr>
        <p:spPr>
          <a:xfrm>
            <a:off x="8301717" y="3617661"/>
            <a:ext cx="23836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Output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9C1FD0-C9F6-2DF6-71C7-F3AB8459196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18657" y="5192148"/>
            <a:ext cx="7658100" cy="279435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198825-4498-9D1D-A397-8D572614B50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296250" y="5166410"/>
            <a:ext cx="7158150" cy="276156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52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688802" y="3019867"/>
            <a:ext cx="10910396" cy="175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 dirty="0">
                <a:solidFill>
                  <a:srgbClr val="000000"/>
                </a:solidFill>
                <a:latin typeface="DM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282649">
            <a:off x="753178" y="3852356"/>
            <a:ext cx="7567145" cy="2582288"/>
          </a:xfrm>
          <a:custGeom>
            <a:avLst/>
            <a:gdLst/>
            <a:ahLst/>
            <a:cxnLst/>
            <a:rect l="l" t="t" r="r" b="b"/>
            <a:pathLst>
              <a:path w="7567145" h="2582288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80231" y="2037564"/>
            <a:ext cx="5513037" cy="6211873"/>
          </a:xfrm>
          <a:custGeom>
            <a:avLst/>
            <a:gdLst/>
            <a:ahLst/>
            <a:cxnLst/>
            <a:rect l="l" t="t" r="r" b="b"/>
            <a:pathLst>
              <a:path w="5513037" h="6211873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744200" y="1312504"/>
            <a:ext cx="7848753" cy="116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Dataset</a:t>
            </a:r>
          </a:p>
        </p:txBody>
      </p:sp>
      <p:graphicFrame>
        <p:nvGraphicFramePr>
          <p:cNvPr id="8" name="TextBox 6">
            <a:extLst>
              <a:ext uri="{FF2B5EF4-FFF2-40B4-BE49-F238E27FC236}">
                <a16:creationId xmlns:a16="http://schemas.microsoft.com/office/drawing/2014/main" id="{0A1393DF-57CD-826B-FE38-08F70F793958}"/>
              </a:ext>
            </a:extLst>
          </p:cNvPr>
          <p:cNvGraphicFramePr/>
          <p:nvPr/>
        </p:nvGraphicFramePr>
        <p:xfrm>
          <a:off x="8382000" y="2628900"/>
          <a:ext cx="9200458" cy="6924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248400" y="4305300"/>
            <a:ext cx="7025086" cy="116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Queries</a:t>
            </a:r>
          </a:p>
        </p:txBody>
      </p:sp>
      <p:sp>
        <p:nvSpPr>
          <p:cNvPr id="20" name="Freeform 20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56EEE1D0-71E7-FB07-0335-54E70A3D43DB}"/>
              </a:ext>
            </a:extLst>
          </p:cNvPr>
          <p:cNvSpPr/>
          <p:nvPr/>
        </p:nvSpPr>
        <p:spPr>
          <a:xfrm>
            <a:off x="11336788" y="2550733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8AE9CC03-C420-E1BC-6D30-685DAA03CDF0}"/>
              </a:ext>
            </a:extLst>
          </p:cNvPr>
          <p:cNvSpPr/>
          <p:nvPr/>
        </p:nvSpPr>
        <p:spPr>
          <a:xfrm>
            <a:off x="12115800" y="3162300"/>
            <a:ext cx="5956731" cy="6527925"/>
          </a:xfrm>
          <a:custGeom>
            <a:avLst/>
            <a:gdLst/>
            <a:ahLst/>
            <a:cxnLst/>
            <a:rect l="l" t="t" r="r" b="b"/>
            <a:pathLst>
              <a:path w="5956731" h="6527925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>
              <a:latin typeface="DM Sans" pitchFamily="2" charset="7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C9856-36E8-E3E2-7B5F-28D16D7DCBBF}"/>
              </a:ext>
            </a:extLst>
          </p:cNvPr>
          <p:cNvSpPr txBox="1"/>
          <p:nvPr/>
        </p:nvSpPr>
        <p:spPr>
          <a:xfrm>
            <a:off x="2044209" y="1878080"/>
            <a:ext cx="7404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latin typeface="DM Sans" pitchFamily="2" charset="77"/>
              </a:rPr>
              <a:t>Q1. Write a code to check NULL values</a:t>
            </a:r>
            <a:endParaRPr lang="en-US" sz="3000" dirty="0">
              <a:latin typeface="DM Sans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E1A43-AE4F-0C4C-2201-0F9DF36EE171}"/>
              </a:ext>
            </a:extLst>
          </p:cNvPr>
          <p:cNvSpPr txBox="1"/>
          <p:nvPr/>
        </p:nvSpPr>
        <p:spPr>
          <a:xfrm>
            <a:off x="2261540" y="2722343"/>
            <a:ext cx="18750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Query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914B11-D3D0-1E27-8529-55B8F2AA78F7}"/>
              </a:ext>
            </a:extLst>
          </p:cNvPr>
          <p:cNvSpPr txBox="1"/>
          <p:nvPr/>
        </p:nvSpPr>
        <p:spPr>
          <a:xfrm>
            <a:off x="2261540" y="4451003"/>
            <a:ext cx="23836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Output :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BBC3A18-CAD6-601F-3625-FADD231D8E6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36526" y="3184381"/>
            <a:ext cx="10803605" cy="48016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CDE2CAD-4E15-043C-8E4D-EE824A521DB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75179" y="5465264"/>
            <a:ext cx="11183424" cy="226481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>
              <a:latin typeface="DM Sans" pitchFamily="2" charset="7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C9856-36E8-E3E2-7B5F-28D16D7DCBBF}"/>
              </a:ext>
            </a:extLst>
          </p:cNvPr>
          <p:cNvSpPr txBox="1"/>
          <p:nvPr/>
        </p:nvSpPr>
        <p:spPr>
          <a:xfrm>
            <a:off x="2044208" y="1878080"/>
            <a:ext cx="133747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latin typeface="DM Sans" pitchFamily="2" charset="77"/>
              </a:rPr>
              <a:t> Q2. If NULL values are present, update them with zeros for all columns. </a:t>
            </a:r>
            <a:endParaRPr lang="en-US" sz="3000" dirty="0">
              <a:latin typeface="DM Sa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0390FE-28FA-B89D-0561-774E8FE320C4}"/>
              </a:ext>
            </a:extLst>
          </p:cNvPr>
          <p:cNvSpPr txBox="1"/>
          <p:nvPr/>
        </p:nvSpPr>
        <p:spPr>
          <a:xfrm>
            <a:off x="2813210" y="3289052"/>
            <a:ext cx="8540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Since it table has no NULL value, we can skip this</a:t>
            </a:r>
          </a:p>
        </p:txBody>
      </p:sp>
    </p:spTree>
    <p:extLst>
      <p:ext uri="{BB962C8B-B14F-4D97-AF65-F5344CB8AC3E}">
        <p14:creationId xmlns:p14="http://schemas.microsoft.com/office/powerpoint/2010/main" val="3994748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>
              <a:latin typeface="DM Sans" pitchFamily="2" charset="7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C9856-36E8-E3E2-7B5F-28D16D7DCBBF}"/>
              </a:ext>
            </a:extLst>
          </p:cNvPr>
          <p:cNvSpPr txBox="1"/>
          <p:nvPr/>
        </p:nvSpPr>
        <p:spPr>
          <a:xfrm>
            <a:off x="2044209" y="1878080"/>
            <a:ext cx="7404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DM Sans" pitchFamily="2" charset="77"/>
              </a:rPr>
              <a:t>Q3. check total number of rows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E1A43-AE4F-0C4C-2201-0F9DF36EE171}"/>
              </a:ext>
            </a:extLst>
          </p:cNvPr>
          <p:cNvSpPr txBox="1"/>
          <p:nvPr/>
        </p:nvSpPr>
        <p:spPr>
          <a:xfrm>
            <a:off x="2261540" y="2722343"/>
            <a:ext cx="18750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Query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914B11-D3D0-1E27-8529-55B8F2AA78F7}"/>
              </a:ext>
            </a:extLst>
          </p:cNvPr>
          <p:cNvSpPr txBox="1"/>
          <p:nvPr/>
        </p:nvSpPr>
        <p:spPr>
          <a:xfrm>
            <a:off x="2261540" y="4451003"/>
            <a:ext cx="23836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Output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F50CC2-4B02-E8FA-F2F2-9439E63B17D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665924" y="3285675"/>
            <a:ext cx="12447188" cy="59421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D350AE-8AF3-E718-DC11-41364EE7DB51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b="81069"/>
          <a:stretch/>
        </p:blipFill>
        <p:spPr>
          <a:xfrm>
            <a:off x="4450088" y="5987232"/>
            <a:ext cx="10152725" cy="166452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1829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>
              <a:latin typeface="DM Sans" pitchFamily="2" charset="7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C9856-36E8-E3E2-7B5F-28D16D7DCBBF}"/>
              </a:ext>
            </a:extLst>
          </p:cNvPr>
          <p:cNvSpPr txBox="1"/>
          <p:nvPr/>
        </p:nvSpPr>
        <p:spPr>
          <a:xfrm>
            <a:off x="2044209" y="1878080"/>
            <a:ext cx="96143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DM Sans" pitchFamily="2" charset="77"/>
              </a:rPr>
              <a:t>Q4. Check what is </a:t>
            </a:r>
            <a:r>
              <a:rPr lang="en-US" sz="3000" dirty="0" err="1">
                <a:latin typeface="DM Sans" pitchFamily="2" charset="77"/>
              </a:rPr>
              <a:t>start_date</a:t>
            </a:r>
            <a:r>
              <a:rPr lang="en-US" sz="3000" dirty="0">
                <a:latin typeface="DM Sans" pitchFamily="2" charset="77"/>
              </a:rPr>
              <a:t> and </a:t>
            </a:r>
            <a:r>
              <a:rPr lang="en-US" sz="3000" dirty="0" err="1">
                <a:latin typeface="DM Sans" pitchFamily="2" charset="77"/>
              </a:rPr>
              <a:t>end_date</a:t>
            </a:r>
            <a:endParaRPr lang="en-US" sz="3000" dirty="0">
              <a:latin typeface="DM Sans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E1A43-AE4F-0C4C-2201-0F9DF36EE171}"/>
              </a:ext>
            </a:extLst>
          </p:cNvPr>
          <p:cNvSpPr txBox="1"/>
          <p:nvPr/>
        </p:nvSpPr>
        <p:spPr>
          <a:xfrm>
            <a:off x="2261540" y="2722343"/>
            <a:ext cx="18750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Query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914B11-D3D0-1E27-8529-55B8F2AA78F7}"/>
              </a:ext>
            </a:extLst>
          </p:cNvPr>
          <p:cNvSpPr txBox="1"/>
          <p:nvPr/>
        </p:nvSpPr>
        <p:spPr>
          <a:xfrm>
            <a:off x="2261540" y="4451003"/>
            <a:ext cx="23836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Output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64DDE-2687-D337-3745-304EB97E4D5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239761" y="3235394"/>
            <a:ext cx="10731154" cy="49813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5239A6-1C74-6A9C-95F3-F1CE0B49B31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264317" y="5195732"/>
            <a:ext cx="9239528" cy="325925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6619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>
              <a:latin typeface="DM Sans" pitchFamily="2" charset="7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C9856-36E8-E3E2-7B5F-28D16D7DCBBF}"/>
              </a:ext>
            </a:extLst>
          </p:cNvPr>
          <p:cNvSpPr txBox="1"/>
          <p:nvPr/>
        </p:nvSpPr>
        <p:spPr>
          <a:xfrm>
            <a:off x="2044209" y="1878080"/>
            <a:ext cx="96143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DM Sans" pitchFamily="2" charset="77"/>
              </a:rPr>
              <a:t>Q5. Number of month present in dataset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E1A43-AE4F-0C4C-2201-0F9DF36EE171}"/>
              </a:ext>
            </a:extLst>
          </p:cNvPr>
          <p:cNvSpPr txBox="1"/>
          <p:nvPr/>
        </p:nvSpPr>
        <p:spPr>
          <a:xfrm>
            <a:off x="725006" y="3506461"/>
            <a:ext cx="18750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Query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914B11-D3D0-1E27-8529-55B8F2AA78F7}"/>
              </a:ext>
            </a:extLst>
          </p:cNvPr>
          <p:cNvSpPr txBox="1"/>
          <p:nvPr/>
        </p:nvSpPr>
        <p:spPr>
          <a:xfrm>
            <a:off x="11353800" y="3251791"/>
            <a:ext cx="23836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DM Sans" pitchFamily="2" charset="77"/>
              </a:rPr>
              <a:t>Output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CC11F-3282-8CC0-750F-9C173AB931E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972928" y="4430118"/>
            <a:ext cx="3942576" cy="418323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9404C9-2B98-B936-5269-8F2899DE6F7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94241" y="4677826"/>
            <a:ext cx="9121113" cy="35421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157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488</Words>
  <Application>Microsoft Macintosh PowerPoint</Application>
  <PresentationFormat>Custom</PresentationFormat>
  <Paragraphs>70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DM Sans Bold</vt:lpstr>
      <vt:lpstr>Calibri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Doodle Project Presentation</dc:title>
  <cp:lastModifiedBy>Dhanush Suresh</cp:lastModifiedBy>
  <cp:revision>8</cp:revision>
  <dcterms:created xsi:type="dcterms:W3CDTF">2006-08-16T00:00:00Z</dcterms:created>
  <dcterms:modified xsi:type="dcterms:W3CDTF">2024-05-29T05:55:43Z</dcterms:modified>
  <dc:identifier>DAGGfTmKGn8</dc:identifier>
</cp:coreProperties>
</file>